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69" r:id="rId2"/>
    <p:sldId id="314" r:id="rId3"/>
    <p:sldId id="270" r:id="rId4"/>
    <p:sldId id="312" r:id="rId5"/>
    <p:sldId id="257" r:id="rId6"/>
    <p:sldId id="309" r:id="rId7"/>
    <p:sldId id="258" r:id="rId8"/>
    <p:sldId id="271" r:id="rId9"/>
    <p:sldId id="313" r:id="rId10"/>
    <p:sldId id="275" r:id="rId11"/>
    <p:sldId id="276" r:id="rId12"/>
    <p:sldId id="278" r:id="rId13"/>
    <p:sldId id="279" r:id="rId14"/>
    <p:sldId id="280" r:id="rId15"/>
    <p:sldId id="288" r:id="rId16"/>
    <p:sldId id="281" r:id="rId17"/>
    <p:sldId id="308" r:id="rId18"/>
    <p:sldId id="273" r:id="rId19"/>
    <p:sldId id="289" r:id="rId20"/>
    <p:sldId id="272" r:id="rId21"/>
    <p:sldId id="263" r:id="rId22"/>
    <p:sldId id="303" r:id="rId23"/>
    <p:sldId id="306" r:id="rId24"/>
    <p:sldId id="284" r:id="rId25"/>
    <p:sldId id="285" r:id="rId26"/>
    <p:sldId id="293" r:id="rId27"/>
    <p:sldId id="286" r:id="rId28"/>
    <p:sldId id="304" r:id="rId29"/>
    <p:sldId id="290" r:id="rId30"/>
    <p:sldId id="291" r:id="rId31"/>
    <p:sldId id="292" r:id="rId32"/>
    <p:sldId id="305" r:id="rId33"/>
    <p:sldId id="315" r:id="rId34"/>
    <p:sldId id="283" r:id="rId35"/>
    <p:sldId id="294" r:id="rId36"/>
    <p:sldId id="301" r:id="rId37"/>
    <p:sldId id="297" r:id="rId38"/>
    <p:sldId id="295" r:id="rId39"/>
    <p:sldId id="311" r:id="rId40"/>
    <p:sldId id="296" r:id="rId41"/>
    <p:sldId id="299" r:id="rId42"/>
    <p:sldId id="310" r:id="rId43"/>
    <p:sldId id="300" r:id="rId44"/>
    <p:sldId id="265" r:id="rId45"/>
    <p:sldId id="302" r:id="rId46"/>
    <p:sldId id="307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50" autoAdjust="0"/>
  </p:normalViewPr>
  <p:slideViewPr>
    <p:cSldViewPr>
      <p:cViewPr>
        <p:scale>
          <a:sx n="98" d="100"/>
          <a:sy n="98" d="100"/>
        </p:scale>
        <p:origin x="974" y="-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61503-87DA-4121-94B7-C25BD305F39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49207-9396-4339-BB73-A7657000F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6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49207-9396-4339-BB73-A7657000FD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12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49207-9396-4339-BB73-A7657000FD4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82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5968-B203-4C2A-AB89-87E37274829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E9DE-032B-4C16-8166-A72DED919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5968-B203-4C2A-AB89-87E37274829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E9DE-032B-4C16-8166-A72DED919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5968-B203-4C2A-AB89-87E37274829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E9DE-032B-4C16-8166-A72DED919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5968-B203-4C2A-AB89-87E37274829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E9DE-032B-4C16-8166-A72DED919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5968-B203-4C2A-AB89-87E37274829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E9DE-032B-4C16-8166-A72DED919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5968-B203-4C2A-AB89-87E37274829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E9DE-032B-4C16-8166-A72DED919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5968-B203-4C2A-AB89-87E37274829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E9DE-032B-4C16-8166-A72DED919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5968-B203-4C2A-AB89-87E37274829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E9DE-032B-4C16-8166-A72DED919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5968-B203-4C2A-AB89-87E37274829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E9DE-032B-4C16-8166-A72DED919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5968-B203-4C2A-AB89-87E37274829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E9DE-032B-4C16-8166-A72DED919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5968-B203-4C2A-AB89-87E37274829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E9DE-032B-4C16-8166-A72DED919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C5968-B203-4C2A-AB89-87E37274829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7E9DE-032B-4C16-8166-A72DED919A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spaper.net/world-thalassemia-day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rld Thalassemia 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1066800"/>
            <a:ext cx="9158288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228600"/>
            <a:ext cx="63161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Thalassemia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800" y="6488668"/>
            <a:ext cx="5014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https://www.iaspaper.net/world-thalassemia-day/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11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0A0530-5487-4846-A792-C3DEF54E0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8991599" cy="65947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6500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A9A016-ABB6-4DB2-9D5C-F7724C022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60" y="152400"/>
            <a:ext cx="8728479" cy="65532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1A8CBA0-C51E-42E1-AF28-ADD804C580F6}"/>
              </a:ext>
            </a:extLst>
          </p:cNvPr>
          <p:cNvSpPr/>
          <p:nvPr/>
        </p:nvSpPr>
        <p:spPr>
          <a:xfrm>
            <a:off x="2133600" y="2819400"/>
            <a:ext cx="5105400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More than 200 mutations are known to cause Thalassemia all over the world</a:t>
            </a:r>
          </a:p>
        </p:txBody>
      </p:sp>
    </p:spTree>
    <p:extLst>
      <p:ext uri="{BB962C8B-B14F-4D97-AF65-F5344CB8AC3E}">
        <p14:creationId xmlns:p14="http://schemas.microsoft.com/office/powerpoint/2010/main" val="3154551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D957D0-E4D3-45FA-8262-80C26A1DC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8046"/>
            <a:ext cx="8606145" cy="646135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263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890500-C210-4766-9387-EFF82E9E8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60" y="152400"/>
            <a:ext cx="8707639" cy="653755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6374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8DA407-E895-4B06-A7AB-AD8066394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0838"/>
            <a:ext cx="8762999" cy="657911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6284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FDDBA-5A43-4210-9006-18E3847ED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6" y="76200"/>
            <a:ext cx="8809133" cy="661375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7555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58311C-5DB0-49B1-B59B-D3F2FE374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54" y="228600"/>
            <a:ext cx="8626985" cy="6477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0072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5A4DAB-5C2F-4459-851E-EAD93EAED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5256"/>
            <a:ext cx="8686799" cy="652190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4506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578E2A-AC3A-4FBF-9AFF-F88C8C52B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0837"/>
            <a:ext cx="8580851" cy="64423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3318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881E2B-EC24-4AA2-8256-9D1F518D6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4246"/>
            <a:ext cx="8305800" cy="666950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61A7CE-4D2F-4926-AA05-095A63449D47}"/>
              </a:ext>
            </a:extLst>
          </p:cNvPr>
          <p:cNvSpPr/>
          <p:nvPr/>
        </p:nvSpPr>
        <p:spPr>
          <a:xfrm>
            <a:off x="1066800" y="762000"/>
            <a:ext cx="6781800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200" b="1" dirty="0"/>
              <a:t>HOW IS A THALASSEMIC BABY BORN</a:t>
            </a:r>
          </a:p>
        </p:txBody>
      </p:sp>
    </p:spTree>
    <p:extLst>
      <p:ext uri="{BB962C8B-B14F-4D97-AF65-F5344CB8AC3E}">
        <p14:creationId xmlns:p14="http://schemas.microsoft.com/office/powerpoint/2010/main" val="1616373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399BD0-05AC-4A21-BCB2-4E9F30741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40791"/>
            <a:ext cx="8379084" cy="628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30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488379"/>
              </p:ext>
            </p:extLst>
          </p:nvPr>
        </p:nvGraphicFramePr>
        <p:xfrm>
          <a:off x="4556449" y="276808"/>
          <a:ext cx="4155739" cy="2847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8" name="Bitmap Image" r:id="rId3" imgW="6180952" imgH="5571429" progId="PBrush">
                  <p:embed/>
                </p:oleObj>
              </mc:Choice>
              <mc:Fallback>
                <p:oleObj name="Bitmap Image" r:id="rId3" imgW="6180952" imgH="557142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4285" t="11111" r="19048" b="16667"/>
                      <a:stretch>
                        <a:fillRect/>
                      </a:stretch>
                    </p:blipFill>
                    <p:spPr bwMode="auto">
                      <a:xfrm>
                        <a:off x="4556449" y="276808"/>
                        <a:ext cx="4155739" cy="284739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481055"/>
              </p:ext>
            </p:extLst>
          </p:nvPr>
        </p:nvGraphicFramePr>
        <p:xfrm>
          <a:off x="381000" y="295858"/>
          <a:ext cx="3964853" cy="2828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9" name="Photo Editor Photo" r:id="rId5" imgW="6857143" imgH="5144218" progId="">
                  <p:embed/>
                </p:oleObj>
              </mc:Choice>
              <mc:Fallback>
                <p:oleObj name="Photo Editor Photo" r:id="rId5" imgW="6857143" imgH="514421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0188" t="30556" r="24529" b="13889"/>
                      <a:stretch>
                        <a:fillRect/>
                      </a:stretch>
                    </p:blipFill>
                    <p:spPr bwMode="auto">
                      <a:xfrm>
                        <a:off x="381000" y="295858"/>
                        <a:ext cx="3964853" cy="282834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687131"/>
              </p:ext>
            </p:extLst>
          </p:nvPr>
        </p:nvGraphicFramePr>
        <p:xfrm>
          <a:off x="381000" y="3429000"/>
          <a:ext cx="3964853" cy="2727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0" name="Photo Editor Photo" r:id="rId7" imgW="6857143" imgH="5144218" progId="">
                  <p:embed/>
                </p:oleObj>
              </mc:Choice>
              <mc:Fallback>
                <p:oleObj name="Photo Editor Photo" r:id="rId7" imgW="6857143" imgH="514421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contras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001" t="12346" r="36449" b="19753"/>
                      <a:stretch>
                        <a:fillRect/>
                      </a:stretch>
                    </p:blipFill>
                    <p:spPr bwMode="auto">
                      <a:xfrm>
                        <a:off x="381000" y="3429000"/>
                        <a:ext cx="3964853" cy="272723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332268"/>
              </p:ext>
            </p:extLst>
          </p:nvPr>
        </p:nvGraphicFramePr>
        <p:xfrm>
          <a:off x="4556449" y="3429000"/>
          <a:ext cx="4155740" cy="2727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1" r:id="rId9" imgW="2381582" imgH="2000000" progId="PBrush">
                  <p:embed/>
                </p:oleObj>
              </mc:Choice>
              <mc:Fallback>
                <p:oleObj r:id="rId9" imgW="2381582" imgH="200000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contras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942" t="13889" r="14706" b="16667"/>
                      <a:stretch>
                        <a:fillRect/>
                      </a:stretch>
                    </p:blipFill>
                    <p:spPr bwMode="auto">
                      <a:xfrm>
                        <a:off x="4556449" y="3429000"/>
                        <a:ext cx="4155740" cy="272723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Line 7"/>
          <p:cNvSpPr>
            <a:spLocks noChangeShapeType="1"/>
          </p:cNvSpPr>
          <p:nvPr/>
        </p:nvSpPr>
        <p:spPr bwMode="auto">
          <a:xfrm flipH="1">
            <a:off x="1182326" y="3914761"/>
            <a:ext cx="2362200" cy="1676400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762000" y="3992516"/>
            <a:ext cx="3048000" cy="1600200"/>
          </a:xfrm>
          <a:prstGeom prst="line">
            <a:avLst/>
          </a:prstGeom>
          <a:noFill/>
          <a:ln w="5715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36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r.Mena\Pictures\images (30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99921" y="891381"/>
            <a:ext cx="5015279" cy="5433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0D0FF5-E8F7-4A48-A9D0-DABC60E167C9}"/>
              </a:ext>
            </a:extLst>
          </p:cNvPr>
          <p:cNvSpPr/>
          <p:nvPr/>
        </p:nvSpPr>
        <p:spPr>
          <a:xfrm>
            <a:off x="304800" y="200609"/>
            <a:ext cx="8534400" cy="10185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4400" dirty="0"/>
              <a:t>Magnitude of the problem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420990-2EE1-4701-9928-CF80EBA5E130}"/>
              </a:ext>
            </a:extLst>
          </p:cNvPr>
          <p:cNvSpPr/>
          <p:nvPr/>
        </p:nvSpPr>
        <p:spPr>
          <a:xfrm>
            <a:off x="304800" y="1371600"/>
            <a:ext cx="8534400" cy="441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Worldwide 250 million people are carriers of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ẞ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-thalassemia i.e. 1.5⁒of total world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15 million people are expected to suffer from “thalassemia major”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year one lakh children are born with thalassemia major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hour 1 thalassemia major child is born &amp; approx. 10,000 new thalassemia patients are born in India every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India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Thalassemic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trait accounts for 4%,soon can go upto17%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Means 1 out of every  8 to 10 persons in India is a victim of Thalassemia.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245145-5D9F-4F1E-BEF9-60BBE4EA00EE}"/>
              </a:ext>
            </a:extLst>
          </p:cNvPr>
          <p:cNvSpPr/>
          <p:nvPr/>
        </p:nvSpPr>
        <p:spPr>
          <a:xfrm>
            <a:off x="304800" y="6019800"/>
            <a:ext cx="8534400" cy="6375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If ignorance about Thalassemia is not eradicated </a:t>
            </a:r>
            <a:r>
              <a:rPr lang="en-IN" sz="2400" dirty="0" err="1"/>
              <a:t>fast,there</a:t>
            </a:r>
            <a:r>
              <a:rPr lang="en-IN" sz="2400" dirty="0"/>
              <a:t> is sure to be an epidemic</a:t>
            </a:r>
          </a:p>
        </p:txBody>
      </p:sp>
    </p:spTree>
    <p:extLst>
      <p:ext uri="{BB962C8B-B14F-4D97-AF65-F5344CB8AC3E}">
        <p14:creationId xmlns:p14="http://schemas.microsoft.com/office/powerpoint/2010/main" val="550997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6F82F5-C0D1-41CC-B152-07055C7F6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82"/>
            <a:ext cx="9143999" cy="686516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9605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02751B-EBDE-426E-A91B-DCE9EEB09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42" y="445630"/>
            <a:ext cx="8229600" cy="583729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C994EB-73F9-4D94-8212-D3211BF9DC04}"/>
              </a:ext>
            </a:extLst>
          </p:cNvPr>
          <p:cNvSpPr/>
          <p:nvPr/>
        </p:nvSpPr>
        <p:spPr>
          <a:xfrm>
            <a:off x="1371600" y="432127"/>
            <a:ext cx="61722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600" dirty="0"/>
              <a:t>AIMS &amp; OBJECTIVES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123AFC-7D07-41CD-B35F-A6C8C3416C98}"/>
              </a:ext>
            </a:extLst>
          </p:cNvPr>
          <p:cNvSpPr/>
          <p:nvPr/>
        </p:nvSpPr>
        <p:spPr>
          <a:xfrm>
            <a:off x="457200" y="979004"/>
            <a:ext cx="23622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/>
              <a:t>TO DIAGNOSE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5E47F2-51EA-447E-8BA4-C348E919D32C}"/>
              </a:ext>
            </a:extLst>
          </p:cNvPr>
          <p:cNvSpPr/>
          <p:nvPr/>
        </p:nvSpPr>
        <p:spPr>
          <a:xfrm>
            <a:off x="457200" y="2138299"/>
            <a:ext cx="23622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/>
              <a:t>TO REDUCE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5C8762-D8C5-4B2A-A8BC-8A27B331A300}"/>
              </a:ext>
            </a:extLst>
          </p:cNvPr>
          <p:cNvSpPr/>
          <p:nvPr/>
        </p:nvSpPr>
        <p:spPr>
          <a:xfrm>
            <a:off x="459533" y="3408784"/>
            <a:ext cx="2436067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/>
              <a:t>TO PREVENT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B5487-ABE2-48C0-B194-380FBEA8B04D}"/>
              </a:ext>
            </a:extLst>
          </p:cNvPr>
          <p:cNvSpPr/>
          <p:nvPr/>
        </p:nvSpPr>
        <p:spPr>
          <a:xfrm>
            <a:off x="497632" y="5116286"/>
            <a:ext cx="2359867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/>
              <a:t>TO SET 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3AB1AB-24D0-4950-9BEB-1FA3C400A4BE}"/>
              </a:ext>
            </a:extLst>
          </p:cNvPr>
          <p:cNvSpPr txBox="1"/>
          <p:nvPr/>
        </p:nvSpPr>
        <p:spPr>
          <a:xfrm>
            <a:off x="2819400" y="995725"/>
            <a:ext cx="7709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Thalassemia carrier status before</a:t>
            </a:r>
          </a:p>
          <a:p>
            <a:r>
              <a:rPr lang="en-IN" sz="2400" b="1" dirty="0"/>
              <a:t> pregnancy/at conception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FF0E7F-BA65-4376-AF59-E287B2108CF1}"/>
              </a:ext>
            </a:extLst>
          </p:cNvPr>
          <p:cNvSpPr txBox="1"/>
          <p:nvPr/>
        </p:nvSpPr>
        <p:spPr>
          <a:xfrm>
            <a:off x="3074822" y="2119538"/>
            <a:ext cx="6342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Incidence of Thalassemia by genetic </a:t>
            </a:r>
          </a:p>
          <a:p>
            <a:r>
              <a:rPr lang="en-IN" sz="2400" b="1" dirty="0"/>
              <a:t>counselling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EBA769-82F0-43AF-925E-B1502689B1C5}"/>
              </a:ext>
            </a:extLst>
          </p:cNvPr>
          <p:cNvSpPr txBox="1"/>
          <p:nvPr/>
        </p:nvSpPr>
        <p:spPr>
          <a:xfrm flipH="1">
            <a:off x="3074822" y="3364277"/>
            <a:ext cx="6069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Birth of a thalassemia Major baby by</a:t>
            </a:r>
          </a:p>
          <a:p>
            <a:r>
              <a:rPr lang="en-IN" sz="2400" b="1" dirty="0"/>
              <a:t> prenatal diagnosis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6CD3B8-26B5-4FC3-B3B8-4D4B1A48A8E2}"/>
              </a:ext>
            </a:extLst>
          </p:cNvPr>
          <p:cNvSpPr txBox="1"/>
          <p:nvPr/>
        </p:nvSpPr>
        <p:spPr>
          <a:xfrm rot="10800000" flipH="1" flipV="1">
            <a:off x="2974131" y="4939716"/>
            <a:ext cx="6069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Centres for prevention ,diagnosis and management</a:t>
            </a:r>
          </a:p>
        </p:txBody>
      </p:sp>
    </p:spTree>
    <p:extLst>
      <p:ext uri="{BB962C8B-B14F-4D97-AF65-F5344CB8AC3E}">
        <p14:creationId xmlns:p14="http://schemas.microsoft.com/office/powerpoint/2010/main" val="2864279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57023F-90F9-42CC-8FE4-66FFF61D8DC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304800"/>
            <a:ext cx="8686801" cy="62484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E981B4-3452-4C9F-A6C1-D49AA09093D8}"/>
              </a:ext>
            </a:extLst>
          </p:cNvPr>
          <p:cNvSpPr/>
          <p:nvPr/>
        </p:nvSpPr>
        <p:spPr>
          <a:xfrm>
            <a:off x="1143000" y="152400"/>
            <a:ext cx="57912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/>
              <a:t>Challenges for thalassemia free India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1956DC-D640-4DC0-8561-03D79929F643}"/>
              </a:ext>
            </a:extLst>
          </p:cNvPr>
          <p:cNvSpPr/>
          <p:nvPr/>
        </p:nvSpPr>
        <p:spPr>
          <a:xfrm>
            <a:off x="3886200" y="1600200"/>
            <a:ext cx="1371600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rgbClr val="C00000"/>
                </a:solidFill>
              </a:rPr>
              <a:t>Lack of Screening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A95776-27FC-4D3F-AE6B-01F95D6C06B5}"/>
              </a:ext>
            </a:extLst>
          </p:cNvPr>
          <p:cNvSpPr/>
          <p:nvPr/>
        </p:nvSpPr>
        <p:spPr>
          <a:xfrm>
            <a:off x="304800" y="1295400"/>
            <a:ext cx="12954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rgbClr val="C00000"/>
                </a:solidFill>
              </a:rPr>
              <a:t>Lack Of Funds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D4B258-5B55-48C0-91CE-2152D0BC60F3}"/>
              </a:ext>
            </a:extLst>
          </p:cNvPr>
          <p:cNvSpPr/>
          <p:nvPr/>
        </p:nvSpPr>
        <p:spPr>
          <a:xfrm>
            <a:off x="495300" y="4114799"/>
            <a:ext cx="1409700" cy="838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rgbClr val="C00000"/>
                </a:solidFill>
              </a:rPr>
              <a:t>Lack Of National Policy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93E658-EE7F-488E-8B69-F507A3A5D810}"/>
              </a:ext>
            </a:extLst>
          </p:cNvPr>
          <p:cNvSpPr/>
          <p:nvPr/>
        </p:nvSpPr>
        <p:spPr>
          <a:xfrm>
            <a:off x="304800" y="5943600"/>
            <a:ext cx="17526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rgbClr val="C00000"/>
                </a:solidFill>
              </a:rPr>
              <a:t>Lack of </a:t>
            </a:r>
            <a:r>
              <a:rPr lang="en-IN" b="1" dirty="0" err="1">
                <a:solidFill>
                  <a:srgbClr val="C00000"/>
                </a:solidFill>
              </a:rPr>
              <a:t>Fetal</a:t>
            </a:r>
            <a:r>
              <a:rPr lang="en-IN" b="1" dirty="0">
                <a:solidFill>
                  <a:srgbClr val="C00000"/>
                </a:solidFill>
              </a:rPr>
              <a:t> Medicine centres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14F606-AE5F-482A-88DD-A15538353B33}"/>
              </a:ext>
            </a:extLst>
          </p:cNvPr>
          <p:cNvSpPr/>
          <p:nvPr/>
        </p:nvSpPr>
        <p:spPr>
          <a:xfrm>
            <a:off x="3924298" y="5943600"/>
            <a:ext cx="1752599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rgbClr val="C00000"/>
                </a:solidFill>
              </a:rPr>
              <a:t>Lack Of Genetic Centres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69F950-A12D-44D9-9721-BCA8BA4C4030}"/>
              </a:ext>
            </a:extLst>
          </p:cNvPr>
          <p:cNvSpPr/>
          <p:nvPr/>
        </p:nvSpPr>
        <p:spPr>
          <a:xfrm>
            <a:off x="6959859" y="5943600"/>
            <a:ext cx="2031741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rgbClr val="C00000"/>
                </a:solidFill>
              </a:rPr>
              <a:t>Lack Of Experts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31D469-25D5-4428-A13F-B8D4A7B49E0F}"/>
              </a:ext>
            </a:extLst>
          </p:cNvPr>
          <p:cNvSpPr/>
          <p:nvPr/>
        </p:nvSpPr>
        <p:spPr>
          <a:xfrm>
            <a:off x="7607560" y="3124200"/>
            <a:ext cx="12954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rgbClr val="C00000"/>
                </a:solidFill>
              </a:rPr>
              <a:t>Social Factors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4B09CE-AB49-44FC-B040-D3B71B1A1D3A}"/>
              </a:ext>
            </a:extLst>
          </p:cNvPr>
          <p:cNvSpPr/>
          <p:nvPr/>
        </p:nvSpPr>
        <p:spPr>
          <a:xfrm>
            <a:off x="7227337" y="1905000"/>
            <a:ext cx="12954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rgbClr val="C00000"/>
                </a:solidFill>
              </a:rPr>
              <a:t>Lack Of Education</a:t>
            </a:r>
          </a:p>
        </p:txBody>
      </p:sp>
    </p:spTree>
    <p:extLst>
      <p:ext uri="{BB962C8B-B14F-4D97-AF65-F5344CB8AC3E}">
        <p14:creationId xmlns:p14="http://schemas.microsoft.com/office/powerpoint/2010/main" val="1840759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D62132-DAD9-4159-B8C9-BDB9317EE252}"/>
              </a:ext>
            </a:extLst>
          </p:cNvPr>
          <p:cNvSpPr/>
          <p:nvPr/>
        </p:nvSpPr>
        <p:spPr>
          <a:xfrm>
            <a:off x="342900" y="304800"/>
            <a:ext cx="8458200" cy="1219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4800" dirty="0"/>
              <a:t>Challenges </a:t>
            </a:r>
            <a:r>
              <a:rPr lang="en-IN" sz="4800" dirty="0" err="1"/>
              <a:t>contd</a:t>
            </a:r>
            <a:r>
              <a:rPr lang="en-IN" sz="4800" dirty="0"/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F97AA7-41BA-4E16-A2A1-11BB89C4DE30}"/>
              </a:ext>
            </a:extLst>
          </p:cNvPr>
          <p:cNvSpPr/>
          <p:nvPr/>
        </p:nvSpPr>
        <p:spPr>
          <a:xfrm>
            <a:off x="342900" y="1752600"/>
            <a:ext cx="8458200" cy="472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/>
              <a:t>Carrier should not marry a </a:t>
            </a:r>
            <a:r>
              <a:rPr lang="en-IN" sz="3200" dirty="0" err="1"/>
              <a:t>carrier,if</a:t>
            </a:r>
            <a:r>
              <a:rPr lang="en-IN" sz="3200" dirty="0"/>
              <a:t> unavoidable due to cultural and social reasons or diagnosed to be carriers after marriage then prenatal screening should be offered.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/>
              <a:t>For couples who already have a affected baby are </a:t>
            </a:r>
            <a:r>
              <a:rPr lang="en-IN" sz="3200" dirty="0" err="1"/>
              <a:t>adviced</a:t>
            </a:r>
            <a:r>
              <a:rPr lang="en-IN" sz="3200" dirty="0"/>
              <a:t> </a:t>
            </a:r>
            <a:r>
              <a:rPr lang="en-IN" sz="3200" dirty="0" err="1"/>
              <a:t>PGD,it</a:t>
            </a:r>
            <a:r>
              <a:rPr lang="en-IN" sz="3200" dirty="0"/>
              <a:t> also avoids psychological stress associated with termination of pregnancy.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/>
              <a:t>Lack of well equipped labs and genetic centres</a:t>
            </a:r>
          </a:p>
        </p:txBody>
      </p:sp>
    </p:spTree>
    <p:extLst>
      <p:ext uri="{BB962C8B-B14F-4D97-AF65-F5344CB8AC3E}">
        <p14:creationId xmlns:p14="http://schemas.microsoft.com/office/powerpoint/2010/main" val="1272957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ADB52A-2FE9-4BB2-A42D-26D5F946BC73}"/>
              </a:ext>
            </a:extLst>
          </p:cNvPr>
          <p:cNvSpPr/>
          <p:nvPr/>
        </p:nvSpPr>
        <p:spPr>
          <a:xfrm>
            <a:off x="533400" y="381000"/>
            <a:ext cx="8382000" cy="1295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5400" dirty="0"/>
              <a:t>Challenges </a:t>
            </a:r>
            <a:r>
              <a:rPr lang="en-IN" sz="5400" dirty="0" err="1"/>
              <a:t>contd</a:t>
            </a:r>
            <a:r>
              <a:rPr lang="en-IN" sz="5400" dirty="0"/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478A30-DF0D-4A68-A362-5FF7E09537D3}"/>
              </a:ext>
            </a:extLst>
          </p:cNvPr>
          <p:cNvSpPr/>
          <p:nvPr/>
        </p:nvSpPr>
        <p:spPr>
          <a:xfrm>
            <a:off x="533400" y="1807028"/>
            <a:ext cx="8382000" cy="48223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/>
              <a:t>Illiteracy is a big challenge for prevention of Thalassemia.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/>
              <a:t>Lack of premarital screening(detection of carrier state seems to be a “</a:t>
            </a:r>
            <a:r>
              <a:rPr lang="en-IN" sz="3200" dirty="0" err="1"/>
              <a:t>stigma”to</a:t>
            </a:r>
            <a:r>
              <a:rPr lang="en-IN" sz="3200" dirty="0"/>
              <a:t> their life)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/>
              <a:t>Lack of preconception counselling(due to lack of </a:t>
            </a:r>
            <a:r>
              <a:rPr lang="en-IN" sz="3200" dirty="0" err="1"/>
              <a:t>knowledge,late</a:t>
            </a:r>
            <a:r>
              <a:rPr lang="en-IN" sz="3200" dirty="0"/>
              <a:t> antenatal bookings and funds&amp; fear factor for screening methods</a:t>
            </a:r>
          </a:p>
        </p:txBody>
      </p:sp>
    </p:spTree>
    <p:extLst>
      <p:ext uri="{BB962C8B-B14F-4D97-AF65-F5344CB8AC3E}">
        <p14:creationId xmlns:p14="http://schemas.microsoft.com/office/powerpoint/2010/main" val="2836412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B73EC4-4151-44A8-A461-B828E1694744}"/>
              </a:ext>
            </a:extLst>
          </p:cNvPr>
          <p:cNvSpPr/>
          <p:nvPr/>
        </p:nvSpPr>
        <p:spPr>
          <a:xfrm>
            <a:off x="1143000" y="1447800"/>
            <a:ext cx="6858000" cy="2667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5400" dirty="0"/>
              <a:t>IDENTIFY THE CARRIER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0F3044-7884-4778-8808-B43030A70A4A}"/>
              </a:ext>
            </a:extLst>
          </p:cNvPr>
          <p:cNvSpPr/>
          <p:nvPr/>
        </p:nvSpPr>
        <p:spPr>
          <a:xfrm>
            <a:off x="2895600" y="4724400"/>
            <a:ext cx="3505200" cy="1295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5400" dirty="0"/>
              <a:t>HOW</a:t>
            </a:r>
          </a:p>
        </p:txBody>
      </p:sp>
    </p:spTree>
    <p:extLst>
      <p:ext uri="{BB962C8B-B14F-4D97-AF65-F5344CB8AC3E}">
        <p14:creationId xmlns:p14="http://schemas.microsoft.com/office/powerpoint/2010/main" val="1880009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62059A-9251-4CD9-B605-0721C19D3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60" y="152399"/>
            <a:ext cx="8860040" cy="665197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6954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5781" y="416501"/>
            <a:ext cx="777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222222"/>
                </a:solidFill>
                <a:latin typeface="arial" panose="020B0604020202020204" pitchFamily="34" charset="0"/>
              </a:rPr>
              <a:t>This year’s (2020)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</a:rPr>
              <a:t>theme</a:t>
            </a:r>
            <a:r>
              <a:rPr lang="en-US" sz="4000" b="1" dirty="0">
                <a:solidFill>
                  <a:srgbClr val="222222"/>
                </a:solidFill>
                <a:latin typeface="arial" panose="020B0604020202020204" pitchFamily="34" charset="0"/>
              </a:rPr>
              <a:t> is “Thalassemia Free India”</a:t>
            </a:r>
            <a:endParaRPr lang="en-US" sz="4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8A14CF-E30F-47DA-BA26-87358822A4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09800"/>
            <a:ext cx="1909763" cy="19129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0ACAAE-3AE5-47F4-84D6-02A21EE771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098" y="2203846"/>
            <a:ext cx="1583302" cy="19204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D01456F-97A0-4056-AB73-FA01C2D9D594}"/>
              </a:ext>
            </a:extLst>
          </p:cNvPr>
          <p:cNvSpPr/>
          <p:nvPr/>
        </p:nvSpPr>
        <p:spPr>
          <a:xfrm>
            <a:off x="681037" y="4284575"/>
            <a:ext cx="2384069" cy="13120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Chairperson</a:t>
            </a:r>
          </a:p>
          <a:p>
            <a:pPr algn="ctr"/>
            <a:r>
              <a:rPr lang="en-IN" dirty="0"/>
              <a:t>Clinical research committee</a:t>
            </a:r>
          </a:p>
          <a:p>
            <a:pPr algn="ctr"/>
            <a:r>
              <a:rPr lang="en-IN" dirty="0"/>
              <a:t>FOGSI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7DC99-CFC2-4549-8443-D662A764E0CD}"/>
              </a:ext>
            </a:extLst>
          </p:cNvPr>
          <p:cNvSpPr/>
          <p:nvPr/>
        </p:nvSpPr>
        <p:spPr>
          <a:xfrm>
            <a:off x="6172200" y="4289271"/>
            <a:ext cx="2497494" cy="1307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President</a:t>
            </a:r>
          </a:p>
          <a:p>
            <a:pPr algn="ctr"/>
            <a:r>
              <a:rPr lang="en-IN" dirty="0"/>
              <a:t>Ghaziabad Obstetric &amp; Gynaecological Society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904E89-8337-4158-A97C-8D808E65CDEE}"/>
              </a:ext>
            </a:extLst>
          </p:cNvPr>
          <p:cNvSpPr/>
          <p:nvPr/>
        </p:nvSpPr>
        <p:spPr>
          <a:xfrm>
            <a:off x="954881" y="6096000"/>
            <a:ext cx="74676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Have come together to bring you this awareness programme on Thalassemia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D89197-CE99-4341-8A06-F4A9FBDA45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330" y="2192694"/>
            <a:ext cx="1583302" cy="19801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1091C8-5184-4923-AFFD-734CABB06AD8}"/>
              </a:ext>
            </a:extLst>
          </p:cNvPr>
          <p:cNvSpPr/>
          <p:nvPr/>
        </p:nvSpPr>
        <p:spPr>
          <a:xfrm>
            <a:off x="3352800" y="4273154"/>
            <a:ext cx="243840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err="1"/>
              <a:t>Dr.Sarita</a:t>
            </a:r>
            <a:r>
              <a:rPr lang="en-IN" dirty="0"/>
              <a:t> Anand</a:t>
            </a:r>
          </a:p>
          <a:p>
            <a:pPr algn="ctr"/>
            <a:r>
              <a:rPr lang="en-IN" dirty="0"/>
              <a:t>Senior </a:t>
            </a:r>
            <a:r>
              <a:rPr lang="en-IN" dirty="0" err="1"/>
              <a:t>GOGSian</a:t>
            </a:r>
            <a:endParaRPr lang="en-IN" dirty="0"/>
          </a:p>
          <a:p>
            <a:pPr algn="ctr"/>
            <a:r>
              <a:rPr lang="en-IN" dirty="0"/>
              <a:t>Coordinator for</a:t>
            </a:r>
          </a:p>
          <a:p>
            <a:pPr algn="ctr"/>
            <a:r>
              <a:rPr lang="en-IN" dirty="0"/>
              <a:t>Awareness on Thalassemia</a:t>
            </a:r>
          </a:p>
        </p:txBody>
      </p:sp>
    </p:spTree>
    <p:extLst>
      <p:ext uri="{BB962C8B-B14F-4D97-AF65-F5344CB8AC3E}">
        <p14:creationId xmlns:p14="http://schemas.microsoft.com/office/powerpoint/2010/main" val="21615077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5650D8-CE0B-47DF-BE4F-96BD6E450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0837"/>
            <a:ext cx="8839200" cy="663632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660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1CF447-0AF1-4676-9236-B0A96834F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3628"/>
            <a:ext cx="8915399" cy="669353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10971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262288-AE31-450C-A9CB-749DFCD9B70E}"/>
              </a:ext>
            </a:extLst>
          </p:cNvPr>
          <p:cNvSpPr/>
          <p:nvPr/>
        </p:nvSpPr>
        <p:spPr>
          <a:xfrm>
            <a:off x="990600" y="838200"/>
            <a:ext cx="7010400" cy="2286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5400" dirty="0"/>
              <a:t>CARRIER SHOULD NOT MARRY A CARRIER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D19B68-9F64-4601-BC4A-FFFA151CB868}"/>
              </a:ext>
            </a:extLst>
          </p:cNvPr>
          <p:cNvSpPr/>
          <p:nvPr/>
        </p:nvSpPr>
        <p:spPr>
          <a:xfrm>
            <a:off x="1485900" y="3733801"/>
            <a:ext cx="6172200" cy="2438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600" b="1" dirty="0">
                <a:solidFill>
                  <a:srgbClr val="C00000"/>
                </a:solidFill>
              </a:rPr>
              <a:t>MEDICAL KUNDLI MILAN</a:t>
            </a:r>
          </a:p>
          <a:p>
            <a:pPr algn="ctr"/>
            <a:r>
              <a:rPr lang="en-IN" sz="3600" dirty="0"/>
              <a:t>INSTEAD </a:t>
            </a:r>
          </a:p>
          <a:p>
            <a:pPr algn="ctr"/>
            <a:r>
              <a:rPr lang="en-IN" sz="3600" dirty="0"/>
              <a:t>OF </a:t>
            </a:r>
          </a:p>
          <a:p>
            <a:pPr algn="ctr"/>
            <a:r>
              <a:rPr lang="en-IN" sz="3600" b="1" dirty="0">
                <a:solidFill>
                  <a:srgbClr val="C00000"/>
                </a:solidFill>
              </a:rPr>
              <a:t>JANAM KUNDLI MILAN</a:t>
            </a:r>
          </a:p>
        </p:txBody>
      </p:sp>
    </p:spTree>
    <p:extLst>
      <p:ext uri="{BB962C8B-B14F-4D97-AF65-F5344CB8AC3E}">
        <p14:creationId xmlns:p14="http://schemas.microsoft.com/office/powerpoint/2010/main" val="25050980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CCFA12-53AB-4708-98F5-B72C8F65C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0187"/>
            <a:ext cx="8534400" cy="671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359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2C4392-56FF-4CC7-87BE-B62FCBE4D1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5" y="0"/>
            <a:ext cx="5396452" cy="6781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6BD653-0432-4573-9B30-C92BB669640D}"/>
              </a:ext>
            </a:extLst>
          </p:cNvPr>
          <p:cNvSpPr/>
          <p:nvPr/>
        </p:nvSpPr>
        <p:spPr>
          <a:xfrm>
            <a:off x="6096000" y="381000"/>
            <a:ext cx="2438400" cy="617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/>
              <a:t>As responsible citizens we  should not be ignorant and should be able to take decision whether we wish to feed our child with milk or blood</a:t>
            </a:r>
          </a:p>
        </p:txBody>
      </p:sp>
    </p:spTree>
    <p:extLst>
      <p:ext uri="{BB962C8B-B14F-4D97-AF65-F5344CB8AC3E}">
        <p14:creationId xmlns:p14="http://schemas.microsoft.com/office/powerpoint/2010/main" val="40516106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1973D5-8475-4C4C-B6CC-241516E00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8046"/>
            <a:ext cx="8686800" cy="652190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56614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2832BC-06D5-401D-A3AF-A31B2611F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5256"/>
            <a:ext cx="8631439" cy="648034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51283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C230B0-993F-44CE-8567-851794ADD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0838"/>
            <a:ext cx="8762999" cy="657911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25397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44CB8F-493E-442B-8EAE-7CEB61A44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2325"/>
            <a:ext cx="9163287" cy="69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781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13090E-C564-4A56-925D-485BD9172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E8BC8F8-9B64-4764-8D53-E916E273EBE4}"/>
              </a:ext>
            </a:extLst>
          </p:cNvPr>
          <p:cNvSpPr/>
          <p:nvPr/>
        </p:nvSpPr>
        <p:spPr>
          <a:xfrm>
            <a:off x="228600" y="4495800"/>
            <a:ext cx="5181600" cy="2209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200" dirty="0">
                <a:solidFill>
                  <a:schemeClr val="tx2"/>
                </a:solidFill>
              </a:rPr>
              <a:t>Preventing the birth of a “Thalassemia” child is the only answer to this worldwide problem</a:t>
            </a:r>
          </a:p>
        </p:txBody>
      </p:sp>
    </p:spTree>
    <p:extLst>
      <p:ext uri="{BB962C8B-B14F-4D97-AF65-F5344CB8AC3E}">
        <p14:creationId xmlns:p14="http://schemas.microsoft.com/office/powerpoint/2010/main" val="179968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31F934-4F9C-45B9-931E-700DDA4B8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AD3DE2-EFDD-415E-BAE3-8BC9F4D2EF95}"/>
              </a:ext>
            </a:extLst>
          </p:cNvPr>
          <p:cNvSpPr/>
          <p:nvPr/>
        </p:nvSpPr>
        <p:spPr>
          <a:xfrm>
            <a:off x="1257300" y="1219200"/>
            <a:ext cx="6629400" cy="4191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8000" b="1" dirty="0">
                <a:solidFill>
                  <a:srgbClr val="C00000"/>
                </a:solidFill>
              </a:rPr>
              <a:t>THALASSEMIA </a:t>
            </a:r>
          </a:p>
          <a:p>
            <a:pPr algn="ctr"/>
            <a:r>
              <a:rPr lang="en-IN" sz="8000" b="1" dirty="0">
                <a:solidFill>
                  <a:srgbClr val="C00000"/>
                </a:solidFill>
              </a:rPr>
              <a:t>FREE </a:t>
            </a:r>
          </a:p>
          <a:p>
            <a:pPr algn="ctr"/>
            <a:r>
              <a:rPr lang="en-IN" sz="8000" b="1" dirty="0">
                <a:solidFill>
                  <a:srgbClr val="C00000"/>
                </a:solidFill>
              </a:rPr>
              <a:t>INDIA</a:t>
            </a:r>
          </a:p>
        </p:txBody>
      </p:sp>
    </p:spTree>
    <p:extLst>
      <p:ext uri="{BB962C8B-B14F-4D97-AF65-F5344CB8AC3E}">
        <p14:creationId xmlns:p14="http://schemas.microsoft.com/office/powerpoint/2010/main" val="38961494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00F2B6-8618-4ADF-AC84-031653315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91406"/>
            <a:ext cx="8153400" cy="59682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A5F4BB-C087-4A42-8FCD-347AEA9D78B2}"/>
              </a:ext>
            </a:extLst>
          </p:cNvPr>
          <p:cNvSpPr/>
          <p:nvPr/>
        </p:nvSpPr>
        <p:spPr>
          <a:xfrm>
            <a:off x="381000" y="276808"/>
            <a:ext cx="17526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accent1"/>
                </a:solidFill>
              </a:rPr>
              <a:t>Obstetrician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35C6C2-2BF3-4336-8EA3-A52412A57906}"/>
              </a:ext>
            </a:extLst>
          </p:cNvPr>
          <p:cNvSpPr/>
          <p:nvPr/>
        </p:nvSpPr>
        <p:spPr>
          <a:xfrm>
            <a:off x="6840894" y="1331945"/>
            <a:ext cx="2177143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accent1"/>
                </a:solidFill>
              </a:rPr>
              <a:t>Ultrasonologist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FF6B2A-2AC0-40CF-96DF-D604809185DE}"/>
              </a:ext>
            </a:extLst>
          </p:cNvPr>
          <p:cNvSpPr/>
          <p:nvPr/>
        </p:nvSpPr>
        <p:spPr>
          <a:xfrm>
            <a:off x="228600" y="1676400"/>
            <a:ext cx="17526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accent1"/>
                </a:solidFill>
              </a:rPr>
              <a:t>Genetic </a:t>
            </a:r>
          </a:p>
          <a:p>
            <a:pPr algn="ctr"/>
            <a:r>
              <a:rPr lang="en-IN" sz="2400" dirty="0">
                <a:solidFill>
                  <a:schemeClr val="accent1"/>
                </a:solidFill>
              </a:rPr>
              <a:t>counsellor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247E24-56AF-4E5D-B1B9-6C84332A042D}"/>
              </a:ext>
            </a:extLst>
          </p:cNvPr>
          <p:cNvSpPr/>
          <p:nvPr/>
        </p:nvSpPr>
        <p:spPr>
          <a:xfrm>
            <a:off x="1727719" y="5559490"/>
            <a:ext cx="20955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accent1"/>
                </a:solidFill>
              </a:rPr>
              <a:t>Paediatrician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BB02ED-FD73-4B65-90F4-83E73D30F4E1}"/>
              </a:ext>
            </a:extLst>
          </p:cNvPr>
          <p:cNvSpPr/>
          <p:nvPr/>
        </p:nvSpPr>
        <p:spPr>
          <a:xfrm>
            <a:off x="5921829" y="5508949"/>
            <a:ext cx="17526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accent1"/>
                </a:solidFill>
              </a:rPr>
              <a:t>Pathologist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9298B5-30BE-4C3E-A246-8DEA46E7639E}"/>
              </a:ext>
            </a:extLst>
          </p:cNvPr>
          <p:cNvSpPr/>
          <p:nvPr/>
        </p:nvSpPr>
        <p:spPr>
          <a:xfrm>
            <a:off x="3848101" y="269810"/>
            <a:ext cx="17526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 err="1">
                <a:solidFill>
                  <a:schemeClr val="accent1"/>
                </a:solidFill>
              </a:rPr>
              <a:t>Genetist</a:t>
            </a:r>
            <a:endParaRPr lang="en-IN" sz="2400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C35F0F-B917-4DAF-982E-9C0DFB7BAA20}"/>
              </a:ext>
            </a:extLst>
          </p:cNvPr>
          <p:cNvSpPr/>
          <p:nvPr/>
        </p:nvSpPr>
        <p:spPr>
          <a:xfrm>
            <a:off x="6840894" y="283028"/>
            <a:ext cx="17526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accent1"/>
                </a:solidFill>
              </a:rPr>
              <a:t>Social worker</a:t>
            </a:r>
          </a:p>
        </p:txBody>
      </p:sp>
    </p:spTree>
    <p:extLst>
      <p:ext uri="{BB962C8B-B14F-4D97-AF65-F5344CB8AC3E}">
        <p14:creationId xmlns:p14="http://schemas.microsoft.com/office/powerpoint/2010/main" val="20024182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E1AC84-FBB0-46AB-AA90-95362D0BEC7B}"/>
              </a:ext>
            </a:extLst>
          </p:cNvPr>
          <p:cNvSpPr/>
          <p:nvPr/>
        </p:nvSpPr>
        <p:spPr>
          <a:xfrm>
            <a:off x="228600" y="152400"/>
            <a:ext cx="8686800" cy="6096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4000" dirty="0"/>
              <a:t>Awareness programmes for development of knowledge and attitude of society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4000" dirty="0"/>
              <a:t>Doctors ,paramedical </a:t>
            </a:r>
            <a:r>
              <a:rPr lang="en-IN" sz="4000" dirty="0" err="1"/>
              <a:t>staff,counsellors</a:t>
            </a:r>
            <a:r>
              <a:rPr lang="en-IN" sz="4000" dirty="0"/>
              <a:t> should give information regarding premarital counselling ,prenatal diagnosis by </a:t>
            </a:r>
            <a:r>
              <a:rPr lang="en-IN" sz="4000" dirty="0" err="1"/>
              <a:t>pamphlets,videos,slide</a:t>
            </a:r>
            <a:r>
              <a:rPr lang="en-IN" sz="4000" dirty="0"/>
              <a:t> </a:t>
            </a:r>
            <a:r>
              <a:rPr lang="en-IN" sz="4000" dirty="0" err="1"/>
              <a:t>shows,social</a:t>
            </a:r>
            <a:r>
              <a:rPr lang="en-IN" sz="4000" dirty="0"/>
              <a:t> </a:t>
            </a:r>
            <a:r>
              <a:rPr lang="en-IN" sz="4000" dirty="0" err="1"/>
              <a:t>media,conferences</a:t>
            </a:r>
            <a:r>
              <a:rPr lang="en-IN" sz="4000" dirty="0"/>
              <a:t>,</a:t>
            </a:r>
          </a:p>
          <a:p>
            <a:r>
              <a:rPr lang="en-IN" sz="4000" dirty="0"/>
              <a:t>     seminars etc.</a:t>
            </a:r>
          </a:p>
        </p:txBody>
      </p:sp>
    </p:spTree>
    <p:extLst>
      <p:ext uri="{BB962C8B-B14F-4D97-AF65-F5344CB8AC3E}">
        <p14:creationId xmlns:p14="http://schemas.microsoft.com/office/powerpoint/2010/main" val="16837805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AF242C-D528-4BBC-AC10-FBEC939EDB0D}"/>
              </a:ext>
            </a:extLst>
          </p:cNvPr>
          <p:cNvSpPr/>
          <p:nvPr/>
        </p:nvSpPr>
        <p:spPr>
          <a:xfrm>
            <a:off x="381000" y="381000"/>
            <a:ext cx="80772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4800" dirty="0"/>
              <a:t>Role Of Obstetricians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4B7E40-F9CF-46BA-A667-422A24308893}"/>
              </a:ext>
            </a:extLst>
          </p:cNvPr>
          <p:cNvSpPr/>
          <p:nvPr/>
        </p:nvSpPr>
        <p:spPr>
          <a:xfrm>
            <a:off x="381000" y="1447800"/>
            <a:ext cx="8077200" cy="495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3600" dirty="0"/>
              <a:t>Educate families to test their kids for carrier status , if we find women to be carriers when they come for delivery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3600" dirty="0"/>
              <a:t>Premarital counselling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3600" dirty="0"/>
              <a:t>Preconception counselling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3600" dirty="0"/>
              <a:t>Prenatal testing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3600" dirty="0"/>
              <a:t>PGD when indicated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3600" dirty="0"/>
              <a:t>Social awareness programmes</a:t>
            </a:r>
          </a:p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80350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C857C2-E4AF-49F8-BDEB-2173472CD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29508"/>
            <a:ext cx="5152292" cy="51522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64769F6-6CF7-4D80-ABBC-1BCFA248585D}"/>
              </a:ext>
            </a:extLst>
          </p:cNvPr>
          <p:cNvSpPr/>
          <p:nvPr/>
        </p:nvSpPr>
        <p:spPr>
          <a:xfrm>
            <a:off x="363279" y="1101287"/>
            <a:ext cx="4648200" cy="4114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200" dirty="0"/>
              <a:t>Amitabh Bachchan is a thalassemia carrier </a:t>
            </a:r>
          </a:p>
          <a:p>
            <a:pPr algn="ctr"/>
            <a:r>
              <a:rPr lang="en-IN" sz="3200" dirty="0"/>
              <a:t>married </a:t>
            </a:r>
          </a:p>
          <a:p>
            <a:pPr algn="ctr"/>
            <a:r>
              <a:rPr lang="en-IN" sz="3200" dirty="0"/>
              <a:t>to</a:t>
            </a:r>
          </a:p>
          <a:p>
            <a:pPr algn="ctr"/>
            <a:r>
              <a:rPr lang="en-IN" sz="3200" dirty="0"/>
              <a:t>Jaya </a:t>
            </a:r>
            <a:r>
              <a:rPr lang="en-IN" sz="3200" dirty="0" err="1"/>
              <a:t>bachan</a:t>
            </a:r>
            <a:r>
              <a:rPr lang="en-IN" sz="3200" dirty="0"/>
              <a:t> </a:t>
            </a:r>
          </a:p>
          <a:p>
            <a:pPr algn="ctr"/>
            <a:r>
              <a:rPr lang="en-IN" sz="3200" dirty="0"/>
              <a:t>non carrier</a:t>
            </a:r>
          </a:p>
          <a:p>
            <a:pPr algn="ctr"/>
            <a:r>
              <a:rPr lang="en-IN" sz="3200" dirty="0"/>
              <a:t>And children are </a:t>
            </a:r>
          </a:p>
          <a:p>
            <a:pPr algn="ctr"/>
            <a:r>
              <a:rPr lang="en-IN" sz="3200" dirty="0"/>
              <a:t>non carriers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C6231C-48FB-4377-BB0C-770134A7A9E4}"/>
              </a:ext>
            </a:extLst>
          </p:cNvPr>
          <p:cNvSpPr/>
          <p:nvPr/>
        </p:nvSpPr>
        <p:spPr>
          <a:xfrm>
            <a:off x="363279" y="222398"/>
            <a:ext cx="59436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200" dirty="0"/>
              <a:t>Thalassemia trait is not a disease</a:t>
            </a:r>
          </a:p>
        </p:txBody>
      </p:sp>
    </p:spTree>
    <p:extLst>
      <p:ext uri="{BB962C8B-B14F-4D97-AF65-F5344CB8AC3E}">
        <p14:creationId xmlns:p14="http://schemas.microsoft.com/office/powerpoint/2010/main" val="42326179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r.Mena\Pictures\images (3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4891" y="1524000"/>
            <a:ext cx="8028214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4255FE-D978-4328-8946-EC0AB32E9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1"/>
            <a:ext cx="8763000" cy="64850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64A677-C87C-4836-BD27-D68675054322}"/>
              </a:ext>
            </a:extLst>
          </p:cNvPr>
          <p:cNvSpPr txBox="1"/>
          <p:nvPr/>
        </p:nvSpPr>
        <p:spPr>
          <a:xfrm rot="10800000" flipH="1" flipV="1">
            <a:off x="317205" y="464863"/>
            <a:ext cx="2926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Lets take pledge to screen ourselves for thalassemia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D34948-FB0A-42E8-A328-36180026C517}"/>
              </a:ext>
            </a:extLst>
          </p:cNvPr>
          <p:cNvSpPr txBox="1"/>
          <p:nvPr/>
        </p:nvSpPr>
        <p:spPr>
          <a:xfrm>
            <a:off x="5486400" y="381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Lets take pledge to donate blood</a:t>
            </a:r>
          </a:p>
        </p:txBody>
      </p:sp>
    </p:spTree>
    <p:extLst>
      <p:ext uri="{BB962C8B-B14F-4D97-AF65-F5344CB8AC3E}">
        <p14:creationId xmlns:p14="http://schemas.microsoft.com/office/powerpoint/2010/main" val="21915363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C34EA5-684A-4964-BE48-B767ADEE3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21" y="2311145"/>
            <a:ext cx="5081158" cy="223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19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6EE66B-094B-4813-8676-B35D0BDDE3A7}"/>
              </a:ext>
            </a:extLst>
          </p:cNvPr>
          <p:cNvSpPr/>
          <p:nvPr/>
        </p:nvSpPr>
        <p:spPr>
          <a:xfrm>
            <a:off x="838200" y="609600"/>
            <a:ext cx="7696200" cy="3429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3252DD-FF31-480B-BF52-890FDE1C990B}"/>
              </a:ext>
            </a:extLst>
          </p:cNvPr>
          <p:cNvSpPr/>
          <p:nvPr/>
        </p:nvSpPr>
        <p:spPr>
          <a:xfrm>
            <a:off x="779106" y="647700"/>
            <a:ext cx="7755294" cy="59055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4000" dirty="0"/>
              <a:t>World Thalassemia Day is celebrated every year on May 8</a:t>
            </a:r>
            <a:r>
              <a:rPr lang="en-IN" sz="4000" baseline="30000" dirty="0"/>
              <a:t>th</a:t>
            </a:r>
            <a:r>
              <a:rPr lang="en-IN" sz="4000" dirty="0"/>
              <a:t> to commemorate Thalassemia victims and to encourage those who struggle to live with disease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FB755A-9E1B-442A-8F9B-9AC1520EC3D0}"/>
              </a:ext>
            </a:extLst>
          </p:cNvPr>
          <p:cNvSpPr/>
          <p:nvPr/>
        </p:nvSpPr>
        <p:spPr>
          <a:xfrm>
            <a:off x="304800" y="2027853"/>
            <a:ext cx="8534400" cy="4800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Derived from Greek word “</a:t>
            </a:r>
            <a:r>
              <a:rPr lang="en-IN" sz="2400" dirty="0" err="1"/>
              <a:t>thalasa”meaning</a:t>
            </a:r>
            <a:r>
              <a:rPr lang="en-IN" sz="2400" dirty="0"/>
              <a:t> ocean as patients were first identified along the coast of Mediterranean Sea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 By leading scientists Lee &amp; Cooper in 1925.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It is an inherited genetic blood disorder where patients cannot produce adequate healthy </a:t>
            </a:r>
            <a:r>
              <a:rPr lang="en-IN" sz="2400" dirty="0" err="1"/>
              <a:t>hemoglobin</a:t>
            </a:r>
            <a:r>
              <a:rPr lang="en-IN" sz="2400" dirty="0"/>
              <a:t> resulting in need for continuous blood transfusion.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The Blood which saves their </a:t>
            </a:r>
            <a:r>
              <a:rPr lang="en-IN" sz="2400" dirty="0" err="1"/>
              <a:t>lives,creates</a:t>
            </a:r>
            <a:r>
              <a:rPr lang="en-IN" sz="2400" dirty="0"/>
              <a:t> an iron overload in the 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The excess iron must be chelated out of their 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The process is both painful and costly.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D12D62-5E09-4928-9FDA-01C80673A340}"/>
              </a:ext>
            </a:extLst>
          </p:cNvPr>
          <p:cNvSpPr/>
          <p:nvPr/>
        </p:nvSpPr>
        <p:spPr>
          <a:xfrm>
            <a:off x="304800" y="381000"/>
            <a:ext cx="8534400" cy="13995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4800" dirty="0"/>
              <a:t>Thalassemia</a:t>
            </a:r>
          </a:p>
        </p:txBody>
      </p:sp>
    </p:spTree>
    <p:extLst>
      <p:ext uri="{BB962C8B-B14F-4D97-AF65-F5344CB8AC3E}">
        <p14:creationId xmlns:p14="http://schemas.microsoft.com/office/powerpoint/2010/main" val="1999999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647596-6353-4D44-BD8E-DA115CD4BDD5}"/>
              </a:ext>
            </a:extLst>
          </p:cNvPr>
          <p:cNvSpPr/>
          <p:nvPr/>
        </p:nvSpPr>
        <p:spPr>
          <a:xfrm>
            <a:off x="253482" y="2286000"/>
            <a:ext cx="8610600" cy="426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Mild thalassemia may not need treatment.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Signs and symptoms depend on type &amp; severity of disease which are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fatigue,weakness,pale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skin,facial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deformities,slow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growth,abdominal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swelling &amp; dark urine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You can take steps to cope with fatigue, such as choosing a healthy diet and exercising regularly.​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More severe forms may require regular blood transfusions.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4890EA-F37D-456A-BC68-D2322E62F521}"/>
              </a:ext>
            </a:extLst>
          </p:cNvPr>
          <p:cNvSpPr/>
          <p:nvPr/>
        </p:nvSpPr>
        <p:spPr>
          <a:xfrm>
            <a:off x="228600" y="457200"/>
            <a:ext cx="8610600" cy="1524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5400" dirty="0" err="1"/>
              <a:t>Contd</a:t>
            </a:r>
            <a:r>
              <a:rPr lang="en-IN" sz="5400" dirty="0"/>
              <a:t>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776"/>
            <a:ext cx="5829300" cy="857250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rgbClr val="7030A0"/>
                </a:solidFill>
                <a:latin typeface="Comic Sans MS" pitchFamily="66" charset="0"/>
              </a:rPr>
              <a:t>Hemoglobin structure</a:t>
            </a:r>
            <a:endParaRPr lang="en-IN" sz="27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0188" y="980442"/>
            <a:ext cx="8275320" cy="4210212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/>
              <a:t>Hb</a:t>
            </a:r>
            <a:r>
              <a:rPr lang="en-US" dirty="0"/>
              <a:t> </a:t>
            </a:r>
            <a:r>
              <a:rPr lang="en-IN" dirty="0"/>
              <a:t>: highly specialised protein molecule in RBCs 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Two components :Heme 4 &amp; 4 Globin chains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Two identical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ᾰ chains &amp; two ẞ chains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Heme is an iron porphyrin compound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Each chain contains heme in so called heme pocket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30 abnormal types of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hemoglobin have been reported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798" t="17454" r="10490" b="3845"/>
          <a:stretch/>
        </p:blipFill>
        <p:spPr bwMode="auto">
          <a:xfrm>
            <a:off x="5298709" y="3891130"/>
            <a:ext cx="2930892" cy="241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Chandan\Desktop\logo-ph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23" y="993207"/>
            <a:ext cx="3429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262890" y="5650869"/>
            <a:ext cx="3086100" cy="273844"/>
          </a:xfrm>
        </p:spPr>
        <p:txBody>
          <a:bodyPr/>
          <a:lstStyle/>
          <a:p>
            <a:r>
              <a:rPr lang="en-US" dirty="0"/>
              <a:t>NTP-PPH WORKSHOP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503E2-12A3-4516-BBBC-8C48A30E335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96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F76B82-C5AD-40D0-BDF8-6C3267ADE274}"/>
              </a:ext>
            </a:extLst>
          </p:cNvPr>
          <p:cNvSpPr/>
          <p:nvPr/>
        </p:nvSpPr>
        <p:spPr>
          <a:xfrm>
            <a:off x="838200" y="495299"/>
            <a:ext cx="72390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4400" dirty="0"/>
              <a:t>TYPES OF HEMOGLOBIN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065474-187E-4CCB-A07E-2A393DC8E3F3}"/>
              </a:ext>
            </a:extLst>
          </p:cNvPr>
          <p:cNvSpPr/>
          <p:nvPr/>
        </p:nvSpPr>
        <p:spPr>
          <a:xfrm>
            <a:off x="800100" y="1466851"/>
            <a:ext cx="7239000" cy="9143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b="1" dirty="0"/>
              <a:t>Hb A</a:t>
            </a:r>
            <a:r>
              <a:rPr lang="en-IN" dirty="0"/>
              <a:t> :2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ᾰ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&amp;2 ẞ chains</a:t>
            </a:r>
          </a:p>
          <a:p>
            <a:pPr algn="ctr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97% of Adult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hemoglobin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birth Hb F is replaced by Hb A by six months of age </a:t>
            </a:r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6B47D5-C988-4256-8C1E-F5A282147EEF}"/>
              </a:ext>
            </a:extLst>
          </p:cNvPr>
          <p:cNvSpPr/>
          <p:nvPr/>
        </p:nvSpPr>
        <p:spPr>
          <a:xfrm>
            <a:off x="770553" y="2724150"/>
            <a:ext cx="72390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Hb F:2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ᾰ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2 ¥ chains</a:t>
            </a:r>
          </a:p>
          <a:p>
            <a:pPr algn="ctr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birth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newborn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70-90% of Hb F</a:t>
            </a:r>
          </a:p>
          <a:p>
            <a:pPr algn="ctr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one year of age it remains &lt;2%</a:t>
            </a:r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8C7450-BFE3-4E7A-96B7-F0158893EAB2}"/>
              </a:ext>
            </a:extLst>
          </p:cNvPr>
          <p:cNvSpPr/>
          <p:nvPr/>
        </p:nvSpPr>
        <p:spPr>
          <a:xfrm>
            <a:off x="800100" y="4210051"/>
            <a:ext cx="7277100" cy="1276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Hb A2: 2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ᾰ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2 ẟ chains</a:t>
            </a:r>
          </a:p>
          <a:p>
            <a:pPr algn="ctr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adult has 1.5 to &lt;3.5 %</a:t>
            </a:r>
          </a:p>
          <a:p>
            <a:pPr algn="ctr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% of Hb A2 indicates a thalassemia trait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91134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898</Words>
  <Application>Microsoft Office PowerPoint</Application>
  <PresentationFormat>On-screen Show (4:3)</PresentationFormat>
  <Paragraphs>129</Paragraphs>
  <Slides>46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Arial</vt:lpstr>
      <vt:lpstr>Calibri</vt:lpstr>
      <vt:lpstr>Comic Sans MS</vt:lpstr>
      <vt:lpstr>Times New Roman</vt:lpstr>
      <vt:lpstr>Office Theme</vt:lpstr>
      <vt:lpstr>Bitmap Image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Hemoglobin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Dr.Mena</dc:creator>
  <cp:lastModifiedBy>alpna kansal</cp:lastModifiedBy>
  <cp:revision>61</cp:revision>
  <dcterms:created xsi:type="dcterms:W3CDTF">2020-05-03T15:07:34Z</dcterms:created>
  <dcterms:modified xsi:type="dcterms:W3CDTF">2020-05-08T11:37:53Z</dcterms:modified>
</cp:coreProperties>
</file>